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1B8CA7-099E-450C-8B17-D3249D1C088B}" type="datetimeFigureOut">
              <a:rPr lang="en-US" smtClean="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E3878-812B-45E5-A56A-F3EBE51EAD28}" type="slidenum">
              <a:rPr lang="en-US" smtClean="0"/>
              <a:t>‹#›</a:t>
            </a:fld>
            <a:endParaRPr lang="en-US"/>
          </a:p>
        </p:txBody>
      </p:sp>
    </p:spTree>
    <p:extLst>
      <p:ext uri="{BB962C8B-B14F-4D97-AF65-F5344CB8AC3E}">
        <p14:creationId xmlns:p14="http://schemas.microsoft.com/office/powerpoint/2010/main" val="186461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1B8CA7-099E-450C-8B17-D3249D1C088B}" type="datetimeFigureOut">
              <a:rPr lang="en-US" smtClean="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E3878-812B-45E5-A56A-F3EBE51EAD28}" type="slidenum">
              <a:rPr lang="en-US" smtClean="0"/>
              <a:t>‹#›</a:t>
            </a:fld>
            <a:endParaRPr lang="en-US"/>
          </a:p>
        </p:txBody>
      </p:sp>
    </p:spTree>
    <p:extLst>
      <p:ext uri="{BB962C8B-B14F-4D97-AF65-F5344CB8AC3E}">
        <p14:creationId xmlns:p14="http://schemas.microsoft.com/office/powerpoint/2010/main" val="2695628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1B8CA7-099E-450C-8B17-D3249D1C088B}" type="datetimeFigureOut">
              <a:rPr lang="en-US" smtClean="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E3878-812B-45E5-A56A-F3EBE51EAD28}" type="slidenum">
              <a:rPr lang="en-US" smtClean="0"/>
              <a:t>‹#›</a:t>
            </a:fld>
            <a:endParaRPr lang="en-US"/>
          </a:p>
        </p:txBody>
      </p:sp>
    </p:spTree>
    <p:extLst>
      <p:ext uri="{BB962C8B-B14F-4D97-AF65-F5344CB8AC3E}">
        <p14:creationId xmlns:p14="http://schemas.microsoft.com/office/powerpoint/2010/main" val="1315860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1B8CA7-099E-450C-8B17-D3249D1C088B}" type="datetimeFigureOut">
              <a:rPr lang="en-US" smtClean="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E3878-812B-45E5-A56A-F3EBE51EAD28}" type="slidenum">
              <a:rPr lang="en-US" smtClean="0"/>
              <a:t>‹#›</a:t>
            </a:fld>
            <a:endParaRPr lang="en-US"/>
          </a:p>
        </p:txBody>
      </p:sp>
    </p:spTree>
    <p:extLst>
      <p:ext uri="{BB962C8B-B14F-4D97-AF65-F5344CB8AC3E}">
        <p14:creationId xmlns:p14="http://schemas.microsoft.com/office/powerpoint/2010/main" val="2081141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1B8CA7-099E-450C-8B17-D3249D1C088B}" type="datetimeFigureOut">
              <a:rPr lang="en-US" smtClean="0"/>
              <a:t>8/7/2023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E3878-812B-45E5-A56A-F3EBE51EAD28}" type="slidenum">
              <a:rPr lang="en-US" smtClean="0"/>
              <a:t>‹#›</a:t>
            </a:fld>
            <a:endParaRPr lang="en-US"/>
          </a:p>
        </p:txBody>
      </p:sp>
    </p:spTree>
    <p:extLst>
      <p:ext uri="{BB962C8B-B14F-4D97-AF65-F5344CB8AC3E}">
        <p14:creationId xmlns:p14="http://schemas.microsoft.com/office/powerpoint/2010/main" val="3664488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1B8CA7-099E-450C-8B17-D3249D1C088B}" type="datetimeFigureOut">
              <a:rPr lang="en-US" smtClean="0"/>
              <a:t>8/7/2023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E3878-812B-45E5-A56A-F3EBE51EAD28}" type="slidenum">
              <a:rPr lang="en-US" smtClean="0"/>
              <a:t>‹#›</a:t>
            </a:fld>
            <a:endParaRPr lang="en-US"/>
          </a:p>
        </p:txBody>
      </p:sp>
    </p:spTree>
    <p:extLst>
      <p:ext uri="{BB962C8B-B14F-4D97-AF65-F5344CB8AC3E}">
        <p14:creationId xmlns:p14="http://schemas.microsoft.com/office/powerpoint/2010/main" val="855816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1B8CA7-099E-450C-8B17-D3249D1C088B}" type="datetimeFigureOut">
              <a:rPr lang="en-US" smtClean="0"/>
              <a:t>8/7/2023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FE3878-812B-45E5-A56A-F3EBE51EAD28}" type="slidenum">
              <a:rPr lang="en-US" smtClean="0"/>
              <a:t>‹#›</a:t>
            </a:fld>
            <a:endParaRPr lang="en-US"/>
          </a:p>
        </p:txBody>
      </p:sp>
    </p:spTree>
    <p:extLst>
      <p:ext uri="{BB962C8B-B14F-4D97-AF65-F5344CB8AC3E}">
        <p14:creationId xmlns:p14="http://schemas.microsoft.com/office/powerpoint/2010/main" val="3532582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1B8CA7-099E-450C-8B17-D3249D1C088B}" type="datetimeFigureOut">
              <a:rPr lang="en-US" smtClean="0"/>
              <a:t>8/7/2023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FE3878-812B-45E5-A56A-F3EBE51EAD28}" type="slidenum">
              <a:rPr lang="en-US" smtClean="0"/>
              <a:t>‹#›</a:t>
            </a:fld>
            <a:endParaRPr lang="en-US"/>
          </a:p>
        </p:txBody>
      </p:sp>
    </p:spTree>
    <p:extLst>
      <p:ext uri="{BB962C8B-B14F-4D97-AF65-F5344CB8AC3E}">
        <p14:creationId xmlns:p14="http://schemas.microsoft.com/office/powerpoint/2010/main" val="12355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1B8CA7-099E-450C-8B17-D3249D1C088B}" type="datetimeFigureOut">
              <a:rPr lang="en-US" smtClean="0"/>
              <a:t>8/7/2023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FE3878-812B-45E5-A56A-F3EBE51EAD28}" type="slidenum">
              <a:rPr lang="en-US" smtClean="0"/>
              <a:t>‹#›</a:t>
            </a:fld>
            <a:endParaRPr lang="en-US"/>
          </a:p>
        </p:txBody>
      </p:sp>
    </p:spTree>
    <p:extLst>
      <p:ext uri="{BB962C8B-B14F-4D97-AF65-F5344CB8AC3E}">
        <p14:creationId xmlns:p14="http://schemas.microsoft.com/office/powerpoint/2010/main" val="3692641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1B8CA7-099E-450C-8B17-D3249D1C088B}" type="datetimeFigureOut">
              <a:rPr lang="en-US" smtClean="0"/>
              <a:t>8/7/2023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E3878-812B-45E5-A56A-F3EBE51EAD28}" type="slidenum">
              <a:rPr lang="en-US" smtClean="0"/>
              <a:t>‹#›</a:t>
            </a:fld>
            <a:endParaRPr lang="en-US"/>
          </a:p>
        </p:txBody>
      </p:sp>
    </p:spTree>
    <p:extLst>
      <p:ext uri="{BB962C8B-B14F-4D97-AF65-F5344CB8AC3E}">
        <p14:creationId xmlns:p14="http://schemas.microsoft.com/office/powerpoint/2010/main" val="2489220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1B8CA7-099E-450C-8B17-D3249D1C088B}" type="datetimeFigureOut">
              <a:rPr lang="en-US" smtClean="0"/>
              <a:t>8/7/2023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E3878-812B-45E5-A56A-F3EBE51EAD28}" type="slidenum">
              <a:rPr lang="en-US" smtClean="0"/>
              <a:t>‹#›</a:t>
            </a:fld>
            <a:endParaRPr lang="en-US"/>
          </a:p>
        </p:txBody>
      </p:sp>
    </p:spTree>
    <p:extLst>
      <p:ext uri="{BB962C8B-B14F-4D97-AF65-F5344CB8AC3E}">
        <p14:creationId xmlns:p14="http://schemas.microsoft.com/office/powerpoint/2010/main" val="1049318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1B8CA7-099E-450C-8B17-D3249D1C088B}" type="datetimeFigureOut">
              <a:rPr lang="en-US" smtClean="0"/>
              <a:t>8/7/2023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E3878-812B-45E5-A56A-F3EBE51EAD28}" type="slidenum">
              <a:rPr lang="en-US" smtClean="0"/>
              <a:t>‹#›</a:t>
            </a:fld>
            <a:endParaRPr lang="en-US"/>
          </a:p>
        </p:txBody>
      </p:sp>
    </p:spTree>
    <p:extLst>
      <p:ext uri="{BB962C8B-B14F-4D97-AF65-F5344CB8AC3E}">
        <p14:creationId xmlns:p14="http://schemas.microsoft.com/office/powerpoint/2010/main" val="2420065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9314" y="0"/>
            <a:ext cx="9144000" cy="2387600"/>
          </a:xfrm>
        </p:spPr>
        <p:txBody>
          <a:bodyPr/>
          <a:lstStyle/>
          <a:p>
            <a:r>
              <a:rPr lang="en-US" dirty="0"/>
              <a:t>Title of My Health and Biomedical Science Project</a:t>
            </a:r>
          </a:p>
        </p:txBody>
      </p:sp>
      <p:sp>
        <p:nvSpPr>
          <p:cNvPr id="3" name="Subtitle 2"/>
          <p:cNvSpPr>
            <a:spLocks noGrp="1"/>
          </p:cNvSpPr>
          <p:nvPr>
            <p:ph type="subTitle" idx="1"/>
          </p:nvPr>
        </p:nvSpPr>
        <p:spPr>
          <a:xfrm>
            <a:off x="680787" y="2395578"/>
            <a:ext cx="10411326" cy="4149646"/>
          </a:xfrm>
        </p:spPr>
        <p:txBody>
          <a:bodyPr>
            <a:normAutofit fontScale="92500"/>
          </a:bodyPr>
          <a:lstStyle/>
          <a:p>
            <a:r>
              <a:rPr lang="en-US" dirty="0"/>
              <a:t>Students names</a:t>
            </a:r>
          </a:p>
          <a:p>
            <a:r>
              <a:rPr lang="en-US" dirty="0"/>
              <a:t>Teacher name</a:t>
            </a:r>
          </a:p>
          <a:p>
            <a:r>
              <a:rPr lang="en-US" dirty="0"/>
              <a:t>School Name</a:t>
            </a:r>
          </a:p>
          <a:p>
            <a:pPr algn="l"/>
            <a:r>
              <a:rPr lang="en-US" dirty="0">
                <a:solidFill>
                  <a:srgbClr val="FF0000"/>
                </a:solidFill>
              </a:rPr>
              <a:t>This is a template that may need to be altered to fit the needs of your school or project needs and specifics.  I recommend the teacher use this as part of the group’s class grade to help show the progress as the team makes updates and iterations. </a:t>
            </a:r>
          </a:p>
          <a:p>
            <a:pPr algn="l"/>
            <a:r>
              <a:rPr lang="en-US" u="sng" dirty="0">
                <a:solidFill>
                  <a:srgbClr val="7030A0"/>
                </a:solidFill>
              </a:rPr>
              <a:t>Dates to Remember</a:t>
            </a:r>
          </a:p>
          <a:p>
            <a:pPr algn="l"/>
            <a:r>
              <a:rPr lang="en-US" dirty="0">
                <a:solidFill>
                  <a:srgbClr val="7030A0"/>
                </a:solidFill>
              </a:rPr>
              <a:t>Preliminary Design Review             		October- November</a:t>
            </a:r>
          </a:p>
          <a:p>
            <a:pPr algn="l"/>
            <a:r>
              <a:rPr lang="en-US" dirty="0">
                <a:solidFill>
                  <a:srgbClr val="7030A0"/>
                </a:solidFill>
              </a:rPr>
              <a:t>Critical Design Review                       		End of January- beginning of March</a:t>
            </a:r>
          </a:p>
          <a:p>
            <a:pPr algn="l"/>
            <a:r>
              <a:rPr lang="en-US" dirty="0">
                <a:solidFill>
                  <a:srgbClr val="7030A0"/>
                </a:solidFill>
              </a:rPr>
              <a:t>Final Design Review at Johnson Space Center	 middle of April</a:t>
            </a:r>
          </a:p>
        </p:txBody>
      </p:sp>
    </p:spTree>
    <p:extLst>
      <p:ext uri="{BB962C8B-B14F-4D97-AF65-F5344CB8AC3E}">
        <p14:creationId xmlns:p14="http://schemas.microsoft.com/office/powerpoint/2010/main" val="2460483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Refine the design</a:t>
            </a:r>
          </a:p>
        </p:txBody>
      </p:sp>
      <p:sp>
        <p:nvSpPr>
          <p:cNvPr id="3" name="Content Placeholder 2"/>
          <p:cNvSpPr>
            <a:spLocks noGrp="1"/>
          </p:cNvSpPr>
          <p:nvPr>
            <p:ph idx="1"/>
          </p:nvPr>
        </p:nvSpPr>
        <p:spPr/>
        <p:txBody>
          <a:bodyPr/>
          <a:lstStyle/>
          <a:p>
            <a:r>
              <a:rPr lang="en-US" dirty="0">
                <a:solidFill>
                  <a:srgbClr val="00B0F0"/>
                </a:solidFill>
              </a:rPr>
              <a:t>This should be completed within the week after completing your prototype.</a:t>
            </a:r>
          </a:p>
          <a:p>
            <a:r>
              <a:rPr lang="en-US" dirty="0"/>
              <a:t>Update your 3-D CAD drawing or sketches to reflect the improvements you need.</a:t>
            </a:r>
          </a:p>
          <a:p>
            <a:r>
              <a:rPr lang="en-US" dirty="0">
                <a:solidFill>
                  <a:srgbClr val="00B050"/>
                </a:solidFill>
              </a:rPr>
              <a:t>You may find that you repeat this page several times depending on the complexity of your project.  Testing your project to make it operate well will mean that you find problems that need to be fixed so it works the way you want.  The little details are what makes your product stand out so that people want your design over another.  </a:t>
            </a:r>
          </a:p>
        </p:txBody>
      </p:sp>
    </p:spTree>
    <p:extLst>
      <p:ext uri="{BB962C8B-B14F-4D97-AF65-F5344CB8AC3E}">
        <p14:creationId xmlns:p14="http://schemas.microsoft.com/office/powerpoint/2010/main" val="2345295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the final Design</a:t>
            </a:r>
          </a:p>
        </p:txBody>
      </p:sp>
      <p:sp>
        <p:nvSpPr>
          <p:cNvPr id="3" name="Content Placeholder 2"/>
          <p:cNvSpPr>
            <a:spLocks noGrp="1"/>
          </p:cNvSpPr>
          <p:nvPr>
            <p:ph idx="1"/>
          </p:nvPr>
        </p:nvSpPr>
        <p:spPr/>
        <p:txBody>
          <a:bodyPr/>
          <a:lstStyle/>
          <a:p>
            <a:r>
              <a:rPr lang="en-US" dirty="0"/>
              <a:t>Attach 3 photos or more of your final design from different angles showing and labeling all the important aspects.  Use multiple pages if needed.</a:t>
            </a:r>
          </a:p>
        </p:txBody>
      </p:sp>
    </p:spTree>
    <p:extLst>
      <p:ext uri="{BB962C8B-B14F-4D97-AF65-F5344CB8AC3E}">
        <p14:creationId xmlns:p14="http://schemas.microsoft.com/office/powerpoint/2010/main" val="4130946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Communicate the Process and Results</a:t>
            </a:r>
          </a:p>
        </p:txBody>
      </p:sp>
      <p:sp>
        <p:nvSpPr>
          <p:cNvPr id="3" name="Content Placeholder 2"/>
          <p:cNvSpPr>
            <a:spLocks noGrp="1"/>
          </p:cNvSpPr>
          <p:nvPr>
            <p:ph idx="1"/>
          </p:nvPr>
        </p:nvSpPr>
        <p:spPr/>
        <p:txBody>
          <a:bodyPr>
            <a:normAutofit/>
          </a:bodyPr>
          <a:lstStyle/>
          <a:p>
            <a:r>
              <a:rPr lang="en-US" dirty="0">
                <a:solidFill>
                  <a:srgbClr val="00B0F0"/>
                </a:solidFill>
              </a:rPr>
              <a:t>This page should be started in the 3</a:t>
            </a:r>
            <a:r>
              <a:rPr lang="en-US" baseline="30000" dirty="0">
                <a:solidFill>
                  <a:srgbClr val="00B0F0"/>
                </a:solidFill>
              </a:rPr>
              <a:t>rd</a:t>
            </a:r>
            <a:r>
              <a:rPr lang="en-US" dirty="0">
                <a:solidFill>
                  <a:srgbClr val="00B0F0"/>
                </a:solidFill>
              </a:rPr>
              <a:t> week as you draw up your project in 3D.  Your development of the object may be influenced by how you use it.  This will be updated as you make improvement on your project.</a:t>
            </a:r>
            <a:endParaRPr lang="en-US" dirty="0"/>
          </a:p>
          <a:p>
            <a:r>
              <a:rPr lang="en-US" dirty="0"/>
              <a:t>Summarize the processes and provide complete and accurate drawings of your final design.  Label all the parts in your drawing so it is easy for someone else not familiar with the project will understand your discussion on the project.</a:t>
            </a:r>
          </a:p>
          <a:p>
            <a:r>
              <a:rPr lang="en-US" dirty="0"/>
              <a:t>Provide instructions on its operation or its use.  Although it is obvious to you, not everyone will know how to use it.</a:t>
            </a:r>
          </a:p>
        </p:txBody>
      </p:sp>
    </p:spTree>
    <p:extLst>
      <p:ext uri="{BB962C8B-B14F-4D97-AF65-F5344CB8AC3E}">
        <p14:creationId xmlns:p14="http://schemas.microsoft.com/office/powerpoint/2010/main" val="3183001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Define the Problem you are trying to solve</a:t>
            </a:r>
          </a:p>
        </p:txBody>
      </p:sp>
      <p:sp>
        <p:nvSpPr>
          <p:cNvPr id="3" name="Content Placeholder 2"/>
          <p:cNvSpPr>
            <a:spLocks noGrp="1"/>
          </p:cNvSpPr>
          <p:nvPr>
            <p:ph idx="1"/>
          </p:nvPr>
        </p:nvSpPr>
        <p:spPr/>
        <p:txBody>
          <a:bodyPr/>
          <a:lstStyle/>
          <a:p>
            <a:r>
              <a:rPr lang="en-US" dirty="0">
                <a:solidFill>
                  <a:srgbClr val="00B0F0"/>
                </a:solidFill>
              </a:rPr>
              <a:t>This should be your first step that is completed as soon as you have chosen a project.  Most of this will be in the HUNCH project description but there may be other research you need to do to understand the environment of the Space Station, the Moon or other locations.</a:t>
            </a:r>
          </a:p>
        </p:txBody>
      </p:sp>
    </p:spTree>
    <p:extLst>
      <p:ext uri="{BB962C8B-B14F-4D97-AF65-F5344CB8AC3E}">
        <p14:creationId xmlns:p14="http://schemas.microsoft.com/office/powerpoint/2010/main" val="2472761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a:t>
            </a:r>
          </a:p>
        </p:txBody>
      </p:sp>
      <p:sp>
        <p:nvSpPr>
          <p:cNvPr id="3" name="Content Placeholder 2"/>
          <p:cNvSpPr>
            <a:spLocks noGrp="1"/>
          </p:cNvSpPr>
          <p:nvPr>
            <p:ph idx="1"/>
          </p:nvPr>
        </p:nvSpPr>
        <p:spPr/>
        <p:txBody>
          <a:bodyPr/>
          <a:lstStyle/>
          <a:p>
            <a:r>
              <a:rPr lang="en-US" dirty="0">
                <a:solidFill>
                  <a:srgbClr val="00B0F0"/>
                </a:solidFill>
              </a:rPr>
              <a:t>This should be started the first week of your project and will be continually updated as you work on your project.</a:t>
            </a:r>
          </a:p>
          <a:p>
            <a:r>
              <a:rPr lang="en-US" dirty="0"/>
              <a:t>Are there existing commercial products that can satisfy the needs of the product?  Are there good ideas that may need alteration?</a:t>
            </a:r>
          </a:p>
          <a:p>
            <a:r>
              <a:rPr lang="en-US" dirty="0"/>
              <a:t>List where you found valuable information related to the problem and how you might solve it.</a:t>
            </a:r>
          </a:p>
          <a:p>
            <a:r>
              <a:rPr lang="en-US" dirty="0"/>
              <a:t>Describe the main ideas that are important from the research</a:t>
            </a:r>
          </a:p>
          <a:p>
            <a:r>
              <a:rPr lang="en-US" dirty="0"/>
              <a:t>Show pictures of what you are thinking about.</a:t>
            </a:r>
          </a:p>
          <a:p>
            <a:endParaRPr lang="en-US" dirty="0"/>
          </a:p>
        </p:txBody>
      </p:sp>
    </p:spTree>
    <p:extLst>
      <p:ext uri="{BB962C8B-B14F-4D97-AF65-F5344CB8AC3E}">
        <p14:creationId xmlns:p14="http://schemas.microsoft.com/office/powerpoint/2010/main" val="1052863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Brainstorm and Generate Ideas</a:t>
            </a:r>
          </a:p>
        </p:txBody>
      </p:sp>
      <p:sp>
        <p:nvSpPr>
          <p:cNvPr id="3" name="Content Placeholder 2"/>
          <p:cNvSpPr>
            <a:spLocks noGrp="1"/>
          </p:cNvSpPr>
          <p:nvPr>
            <p:ph idx="1"/>
          </p:nvPr>
        </p:nvSpPr>
        <p:spPr/>
        <p:txBody>
          <a:bodyPr/>
          <a:lstStyle/>
          <a:p>
            <a:r>
              <a:rPr lang="en-US" dirty="0">
                <a:solidFill>
                  <a:srgbClr val="00B0F0"/>
                </a:solidFill>
              </a:rPr>
              <a:t>This should be started the first week of your project and will be completed by the second week.</a:t>
            </a:r>
            <a:endParaRPr lang="en-US" dirty="0"/>
          </a:p>
          <a:p>
            <a:r>
              <a:rPr lang="en-US" dirty="0"/>
              <a:t>Attach photos of the sketches and list ideas each of the students suggested for solving the problem. This may take more than one page.</a:t>
            </a:r>
          </a:p>
        </p:txBody>
      </p:sp>
    </p:spTree>
    <p:extLst>
      <p:ext uri="{BB962C8B-B14F-4D97-AF65-F5344CB8AC3E}">
        <p14:creationId xmlns:p14="http://schemas.microsoft.com/office/powerpoint/2010/main" val="1704729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 criteria and specify constraints</a:t>
            </a:r>
          </a:p>
        </p:txBody>
      </p:sp>
      <p:sp>
        <p:nvSpPr>
          <p:cNvPr id="3" name="Content Placeholder 2"/>
          <p:cNvSpPr>
            <a:spLocks noGrp="1"/>
          </p:cNvSpPr>
          <p:nvPr>
            <p:ph idx="1"/>
          </p:nvPr>
        </p:nvSpPr>
        <p:spPr>
          <a:xfrm>
            <a:off x="660090" y="3196493"/>
            <a:ext cx="4794945" cy="3337510"/>
          </a:xfrm>
        </p:spPr>
        <p:txBody>
          <a:bodyPr/>
          <a:lstStyle/>
          <a:p>
            <a:r>
              <a:rPr lang="en-US" dirty="0"/>
              <a:t>Criteria---this is what we need</a:t>
            </a:r>
          </a:p>
        </p:txBody>
      </p:sp>
      <p:sp>
        <p:nvSpPr>
          <p:cNvPr id="4" name="Content Placeholder 2"/>
          <p:cNvSpPr txBox="1">
            <a:spLocks/>
          </p:cNvSpPr>
          <p:nvPr/>
        </p:nvSpPr>
        <p:spPr>
          <a:xfrm>
            <a:off x="6658707" y="3196493"/>
            <a:ext cx="5017478" cy="3337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Constraints---these are problems we have to avoid</a:t>
            </a:r>
          </a:p>
          <a:p>
            <a:endParaRPr lang="en-US" dirty="0"/>
          </a:p>
        </p:txBody>
      </p:sp>
      <p:sp>
        <p:nvSpPr>
          <p:cNvPr id="5" name="Rectangle 4"/>
          <p:cNvSpPr/>
          <p:nvPr/>
        </p:nvSpPr>
        <p:spPr>
          <a:xfrm>
            <a:off x="1363578" y="1883511"/>
            <a:ext cx="8515068" cy="1384995"/>
          </a:xfrm>
          <a:prstGeom prst="rect">
            <a:avLst/>
          </a:prstGeom>
        </p:spPr>
        <p:txBody>
          <a:bodyPr wrap="square">
            <a:spAutoFit/>
          </a:bodyPr>
          <a:lstStyle/>
          <a:p>
            <a:pPr marL="285750" indent="-285750">
              <a:buFont typeface="Arial" panose="020B0604020202020204" pitchFamily="34" charset="0"/>
              <a:buChar char="•"/>
            </a:pPr>
            <a:r>
              <a:rPr lang="en-US" sz="2800" dirty="0">
                <a:solidFill>
                  <a:srgbClr val="00B0F0"/>
                </a:solidFill>
              </a:rPr>
              <a:t>This should be started the first week of your project and may be updated as you work on your project and as you learn more while working.</a:t>
            </a:r>
          </a:p>
        </p:txBody>
      </p:sp>
    </p:spTree>
    <p:extLst>
      <p:ext uri="{BB962C8B-B14F-4D97-AF65-F5344CB8AC3E}">
        <p14:creationId xmlns:p14="http://schemas.microsoft.com/office/powerpoint/2010/main" val="964574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 and Propose designs and Choose among Alternative solutions</a:t>
            </a:r>
          </a:p>
        </p:txBody>
      </p:sp>
      <p:sp>
        <p:nvSpPr>
          <p:cNvPr id="3" name="Content Placeholder 2"/>
          <p:cNvSpPr>
            <a:spLocks noGrp="1"/>
          </p:cNvSpPr>
          <p:nvPr>
            <p:ph idx="1"/>
          </p:nvPr>
        </p:nvSpPr>
        <p:spPr/>
        <p:txBody>
          <a:bodyPr/>
          <a:lstStyle/>
          <a:p>
            <a:r>
              <a:rPr lang="en-US" dirty="0">
                <a:solidFill>
                  <a:srgbClr val="00B0F0"/>
                </a:solidFill>
              </a:rPr>
              <a:t>This should be completed by the 3</a:t>
            </a:r>
            <a:r>
              <a:rPr lang="en-US" baseline="30000" dirty="0">
                <a:solidFill>
                  <a:srgbClr val="00B0F0"/>
                </a:solidFill>
              </a:rPr>
              <a:t>rd</a:t>
            </a:r>
            <a:r>
              <a:rPr lang="en-US" dirty="0">
                <a:solidFill>
                  <a:srgbClr val="00B0F0"/>
                </a:solidFill>
              </a:rPr>
              <a:t> week of your project.</a:t>
            </a:r>
          </a:p>
          <a:p>
            <a:r>
              <a:rPr lang="en-US" dirty="0"/>
              <a:t>Analyze the strongest ideas by listing out their pros and cons on this page.  Choose one for your final product.</a:t>
            </a:r>
          </a:p>
        </p:txBody>
      </p:sp>
    </p:spTree>
    <p:extLst>
      <p:ext uri="{BB962C8B-B14F-4D97-AF65-F5344CB8AC3E}">
        <p14:creationId xmlns:p14="http://schemas.microsoft.com/office/powerpoint/2010/main" val="67114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Implementing the proposed solution</a:t>
            </a:r>
          </a:p>
        </p:txBody>
      </p:sp>
      <p:sp>
        <p:nvSpPr>
          <p:cNvPr id="3" name="Content Placeholder 2"/>
          <p:cNvSpPr>
            <a:spLocks noGrp="1"/>
          </p:cNvSpPr>
          <p:nvPr>
            <p:ph idx="1"/>
          </p:nvPr>
        </p:nvSpPr>
        <p:spPr/>
        <p:txBody>
          <a:bodyPr/>
          <a:lstStyle/>
          <a:p>
            <a:r>
              <a:rPr lang="en-US" dirty="0">
                <a:solidFill>
                  <a:srgbClr val="00B0F0"/>
                </a:solidFill>
              </a:rPr>
              <a:t>This should be started in the 3</a:t>
            </a:r>
            <a:r>
              <a:rPr lang="en-US" baseline="30000" dirty="0">
                <a:solidFill>
                  <a:srgbClr val="00B0F0"/>
                </a:solidFill>
              </a:rPr>
              <a:t>rd</a:t>
            </a:r>
            <a:r>
              <a:rPr lang="en-US" dirty="0">
                <a:solidFill>
                  <a:srgbClr val="00B0F0"/>
                </a:solidFill>
              </a:rPr>
              <a:t> week.  Depending on the complexity of your project you should be finished within the next week or two.</a:t>
            </a:r>
          </a:p>
          <a:p>
            <a:r>
              <a:rPr lang="en-US" dirty="0"/>
              <a:t>Draw up your design in 3-D CAD or in sketches and apply all the specifications.</a:t>
            </a:r>
          </a:p>
          <a:p>
            <a:r>
              <a:rPr lang="en-US" dirty="0"/>
              <a:t>Paste a drawing of your detailed CAD file or sketches onto the page with labels of the relevant parts so other people will understand what is important.</a:t>
            </a:r>
          </a:p>
        </p:txBody>
      </p:sp>
    </p:spTree>
    <p:extLst>
      <p:ext uri="{BB962C8B-B14F-4D97-AF65-F5344CB8AC3E}">
        <p14:creationId xmlns:p14="http://schemas.microsoft.com/office/powerpoint/2010/main" val="83676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Make a model or prototype</a:t>
            </a:r>
          </a:p>
        </p:txBody>
      </p:sp>
      <p:sp>
        <p:nvSpPr>
          <p:cNvPr id="3" name="Content Placeholder 2"/>
          <p:cNvSpPr>
            <a:spLocks noGrp="1"/>
          </p:cNvSpPr>
          <p:nvPr>
            <p:ph idx="1"/>
          </p:nvPr>
        </p:nvSpPr>
        <p:spPr/>
        <p:txBody>
          <a:bodyPr/>
          <a:lstStyle/>
          <a:p>
            <a:r>
              <a:rPr lang="en-US" dirty="0">
                <a:solidFill>
                  <a:srgbClr val="00B0F0"/>
                </a:solidFill>
              </a:rPr>
              <a:t>This should be started the 4</a:t>
            </a:r>
            <a:r>
              <a:rPr lang="en-US" baseline="30000" dirty="0">
                <a:solidFill>
                  <a:srgbClr val="00B0F0"/>
                </a:solidFill>
              </a:rPr>
              <a:t>th</a:t>
            </a:r>
            <a:r>
              <a:rPr lang="en-US" dirty="0">
                <a:solidFill>
                  <a:srgbClr val="00B0F0"/>
                </a:solidFill>
              </a:rPr>
              <a:t> or 5</a:t>
            </a:r>
            <a:r>
              <a:rPr lang="en-US" baseline="30000" dirty="0">
                <a:solidFill>
                  <a:srgbClr val="00B0F0"/>
                </a:solidFill>
              </a:rPr>
              <a:t>th</a:t>
            </a:r>
            <a:r>
              <a:rPr lang="en-US" dirty="0">
                <a:solidFill>
                  <a:srgbClr val="00B0F0"/>
                </a:solidFill>
              </a:rPr>
              <a:t> week.  Your first prototype should be completed by the 6</a:t>
            </a:r>
            <a:r>
              <a:rPr lang="en-US" baseline="30000" dirty="0">
                <a:solidFill>
                  <a:srgbClr val="00B0F0"/>
                </a:solidFill>
              </a:rPr>
              <a:t>th</a:t>
            </a:r>
            <a:r>
              <a:rPr lang="en-US" dirty="0">
                <a:solidFill>
                  <a:srgbClr val="00B0F0"/>
                </a:solidFill>
              </a:rPr>
              <a:t> or 7</a:t>
            </a:r>
            <a:r>
              <a:rPr lang="en-US" baseline="30000" dirty="0">
                <a:solidFill>
                  <a:srgbClr val="00B0F0"/>
                </a:solidFill>
              </a:rPr>
              <a:t>th</a:t>
            </a:r>
            <a:r>
              <a:rPr lang="en-US" dirty="0">
                <a:solidFill>
                  <a:srgbClr val="00B0F0"/>
                </a:solidFill>
              </a:rPr>
              <a:t> week.</a:t>
            </a:r>
          </a:p>
          <a:p>
            <a:r>
              <a:rPr lang="en-US" dirty="0"/>
              <a:t>Using paper, cardboard, cloth, wood, metal, plastic, 3D printing—make a model or prototype of your detailed drawing.</a:t>
            </a:r>
          </a:p>
          <a:p>
            <a:r>
              <a:rPr lang="en-US" dirty="0"/>
              <a:t>Attach a picture of your prototype.</a:t>
            </a:r>
          </a:p>
        </p:txBody>
      </p:sp>
    </p:spTree>
    <p:extLst>
      <p:ext uri="{BB962C8B-B14F-4D97-AF65-F5344CB8AC3E}">
        <p14:creationId xmlns:p14="http://schemas.microsoft.com/office/powerpoint/2010/main" val="3131998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05" y="176867"/>
            <a:ext cx="12864353" cy="1114051"/>
          </a:xfrm>
        </p:spPr>
        <p:txBody>
          <a:bodyPr/>
          <a:lstStyle/>
          <a:p>
            <a:r>
              <a:rPr lang="en-US" dirty="0"/>
              <a:t>Test and Evaluate the solution and its consequences</a:t>
            </a:r>
          </a:p>
        </p:txBody>
      </p:sp>
      <p:sp>
        <p:nvSpPr>
          <p:cNvPr id="3" name="Content Placeholder 2"/>
          <p:cNvSpPr>
            <a:spLocks noGrp="1"/>
          </p:cNvSpPr>
          <p:nvPr>
            <p:ph idx="1"/>
          </p:nvPr>
        </p:nvSpPr>
        <p:spPr/>
        <p:txBody>
          <a:bodyPr/>
          <a:lstStyle/>
          <a:p>
            <a:r>
              <a:rPr lang="en-US" dirty="0">
                <a:solidFill>
                  <a:srgbClr val="00B0F0"/>
                </a:solidFill>
              </a:rPr>
              <a:t>This should be completed once your prototype is completed and you have spent a day evaluating and trying out your prototype.</a:t>
            </a:r>
          </a:p>
          <a:p>
            <a:r>
              <a:rPr lang="en-US" dirty="0"/>
              <a:t>Check all the requirements and limitations to see if you have met them all.</a:t>
            </a:r>
          </a:p>
          <a:p>
            <a:r>
              <a:rPr lang="en-US" dirty="0"/>
              <a:t>List any that you did not meet.</a:t>
            </a:r>
          </a:p>
          <a:p>
            <a:r>
              <a:rPr lang="en-US" dirty="0"/>
              <a:t>List any other problems you have found that could be fixed.</a:t>
            </a:r>
          </a:p>
          <a:p>
            <a:r>
              <a:rPr lang="en-US" dirty="0"/>
              <a:t>What attributes did you like best.</a:t>
            </a:r>
          </a:p>
          <a:p>
            <a:r>
              <a:rPr lang="en-US" dirty="0"/>
              <a:t>Include a picture of your prototype if it helps you describe the improvements you want to make</a:t>
            </a:r>
          </a:p>
        </p:txBody>
      </p:sp>
    </p:spTree>
    <p:extLst>
      <p:ext uri="{BB962C8B-B14F-4D97-AF65-F5344CB8AC3E}">
        <p14:creationId xmlns:p14="http://schemas.microsoft.com/office/powerpoint/2010/main" val="31755510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843</Words>
  <Application>Microsoft Office PowerPoint</Application>
  <PresentationFormat>Widescreen</PresentationFormat>
  <Paragraphs>52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Title of My Health and Biomedical Science Project</vt:lpstr>
      <vt:lpstr>Define the Problem you are trying to solve</vt:lpstr>
      <vt:lpstr>Research</vt:lpstr>
      <vt:lpstr>Brainstorm and Generate Ideas</vt:lpstr>
      <vt:lpstr>Identify criteria and specify constraints</vt:lpstr>
      <vt:lpstr>Develop and Propose designs and Choose among Alternative solutions</vt:lpstr>
      <vt:lpstr>Implementing the proposed solution</vt:lpstr>
      <vt:lpstr>Make a model or prototype</vt:lpstr>
      <vt:lpstr>Test and Evaluate the solution and its consequences</vt:lpstr>
      <vt:lpstr>Refine the design</vt:lpstr>
      <vt:lpstr>Build the final Design</vt:lpstr>
      <vt:lpstr>Communicate the Process and Results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My Design and Prototype Project</dc:title>
  <dc:creator>Johnson, Glenn F. (JSC-OZ)[TEXAS A&amp;M UNIVERSITY-STRATEGIC EDUCATION ALLIANCE]</dc:creator>
  <cp:lastModifiedBy>Westover, Allison R. (JSC-OZ111)[NANORACKS, LLC]</cp:lastModifiedBy>
  <cp:revision>24</cp:revision>
  <dcterms:created xsi:type="dcterms:W3CDTF">2015-08-19T16:30:52Z</dcterms:created>
  <dcterms:modified xsi:type="dcterms:W3CDTF">2023-08-08T00:18:48Z</dcterms:modified>
</cp:coreProperties>
</file>